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66" r:id="rId3"/>
    <p:sldId id="267" r:id="rId4"/>
    <p:sldId id="275" r:id="rId5"/>
    <p:sldId id="272" r:id="rId6"/>
    <p:sldId id="270" r:id="rId7"/>
    <p:sldId id="262" r:id="rId8"/>
    <p:sldId id="261" r:id="rId9"/>
    <p:sldId id="271" r:id="rId10"/>
    <p:sldId id="273" r:id="rId11"/>
    <p:sldId id="274" r:id="rId12"/>
    <p:sldId id="27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216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EF6A-C45F-4A83-B4CB-8AA9C5230F27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F0BF-2C57-4C1D-B93B-9CC610E11A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EF6A-C45F-4A83-B4CB-8AA9C5230F27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F0BF-2C57-4C1D-B93B-9CC610E11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EF6A-C45F-4A83-B4CB-8AA9C5230F27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F0BF-2C57-4C1D-B93B-9CC610E11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EF6A-C45F-4A83-B4CB-8AA9C5230F27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F0BF-2C57-4C1D-B93B-9CC610E11A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EF6A-C45F-4A83-B4CB-8AA9C5230F27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F0BF-2C57-4C1D-B93B-9CC610E11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EF6A-C45F-4A83-B4CB-8AA9C5230F27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F0BF-2C57-4C1D-B93B-9CC610E11A1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EF6A-C45F-4A83-B4CB-8AA9C5230F27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F0BF-2C57-4C1D-B93B-9CC610E11A1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EF6A-C45F-4A83-B4CB-8AA9C5230F27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F0BF-2C57-4C1D-B93B-9CC610E11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EF6A-C45F-4A83-B4CB-8AA9C5230F27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F0BF-2C57-4C1D-B93B-9CC610E11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EF6A-C45F-4A83-B4CB-8AA9C5230F27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F0BF-2C57-4C1D-B93B-9CC610E11A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FEF6A-C45F-4A83-B4CB-8AA9C5230F27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EF0BF-2C57-4C1D-B93B-9CC610E11A1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ACFEF6A-C45F-4A83-B4CB-8AA9C5230F27}" type="datetimeFigureOut">
              <a:rPr lang="ru-RU" smtClean="0"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44EF0BF-2C57-4C1D-B93B-9CC610E11A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836712"/>
            <a:ext cx="7992887" cy="5184576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«ПСОШ №2 ПМО»</a:t>
            </a: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</a:t>
            </a:r>
            <a:r>
              <a:rPr lang="ru-RU" sz="4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«Перспективный профиль </a:t>
            </a:r>
            <a:b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«ПСОШ №2 ПМО» повышения качества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59315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E2A01F-14AF-F090-5885-62F48497D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616" y="192024"/>
            <a:ext cx="7488832" cy="1008112"/>
          </a:xfrm>
        </p:spPr>
        <p:txBody>
          <a:bodyPr/>
          <a:lstStyle/>
          <a:p>
            <a:pPr marL="0" indent="0" algn="ctr">
              <a:buNone/>
            </a:pP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ШКОЛЬНЫЙ КЛИМАТ</a:t>
            </a:r>
            <a:br>
              <a:rPr kumimoji="0" lang="ru-RU" sz="1800" b="1" i="0" u="sng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Цель: к 2025 году перейти из базового уровня соответствия в полный уровень соответствия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07E6A63-ACBF-0E7B-04BF-64EF6E912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7584" y="1628800"/>
            <a:ext cx="7488832" cy="4608512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71116C0C-2045-B8AB-A7AA-8F3B726C52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678516"/>
              </p:ext>
            </p:extLst>
          </p:nvPr>
        </p:nvGraphicFramePr>
        <p:xfrm>
          <a:off x="864593" y="1628800"/>
          <a:ext cx="7704855" cy="3823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598">
                  <a:extLst>
                    <a:ext uri="{9D8B030D-6E8A-4147-A177-3AD203B41FA5}">
                      <a16:colId xmlns:a16="http://schemas.microsoft.com/office/drawing/2014/main" val="3674658493"/>
                    </a:ext>
                  </a:extLst>
                </a:gridCol>
                <a:gridCol w="1236586">
                  <a:extLst>
                    <a:ext uri="{9D8B030D-6E8A-4147-A177-3AD203B41FA5}">
                      <a16:colId xmlns:a16="http://schemas.microsoft.com/office/drawing/2014/main" val="2515021356"/>
                    </a:ext>
                  </a:extLst>
                </a:gridCol>
                <a:gridCol w="3620252">
                  <a:extLst>
                    <a:ext uri="{9D8B030D-6E8A-4147-A177-3AD203B41FA5}">
                      <a16:colId xmlns:a16="http://schemas.microsoft.com/office/drawing/2014/main" val="2555596216"/>
                    </a:ext>
                  </a:extLst>
                </a:gridCol>
                <a:gridCol w="2428419">
                  <a:extLst>
                    <a:ext uri="{9D8B030D-6E8A-4147-A177-3AD203B41FA5}">
                      <a16:colId xmlns:a16="http://schemas.microsoft.com/office/drawing/2014/main" val="2838824423"/>
                    </a:ext>
                  </a:extLst>
                </a:gridCol>
              </a:tblGrid>
              <a:tr h="10081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24239"/>
                  </a:ext>
                </a:extLst>
              </a:tr>
              <a:tr h="154081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1 сентября этого года в штатное расписание школы вводится 0,5 ставки педагога-психолога.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Директор. Заместитель директора по финансам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441741"/>
                  </a:ext>
                </a:extLst>
              </a:tr>
              <a:tr h="127446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школе разработана и реализуется программа по профилактике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буллинга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«Травли нет!», продолжить ее реализацию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Заместитель директора по ВР, педагог-психолог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552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2246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72A5BF-654A-F32B-C598-887A0AA338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764704"/>
            <a:ext cx="7776863" cy="1224136"/>
          </a:xfrm>
        </p:spPr>
        <p:txBody>
          <a:bodyPr/>
          <a:lstStyle/>
          <a:p>
            <a:pPr marL="0" indent="0" algn="ctr">
              <a:buNone/>
            </a:pPr>
            <a:r>
              <a:rPr kumimoji="0" lang="ru-RU" sz="1800" b="1" i="0" u="sng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ОБРАЗОВАТЕЛЬНАЯ СРЕДА</a:t>
            </a:r>
            <a:br>
              <a:rPr kumimoji="0" lang="ru-RU" sz="1800" b="1" i="0" u="sng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Цель: к 2025 году перейти из базового уровня соответствия в полный уровень соответствия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1DE6A59-2EAB-68FC-5A67-16092B040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5575" y="2276872"/>
            <a:ext cx="7776863" cy="360039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91C11F97-F4FB-ADA0-36D5-2E712B2F9D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1638758"/>
              </p:ext>
            </p:extLst>
          </p:nvPr>
        </p:nvGraphicFramePr>
        <p:xfrm>
          <a:off x="755575" y="2276872"/>
          <a:ext cx="7776864" cy="41615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9">
                  <a:extLst>
                    <a:ext uri="{9D8B030D-6E8A-4147-A177-3AD203B41FA5}">
                      <a16:colId xmlns:a16="http://schemas.microsoft.com/office/drawing/2014/main" val="270925066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72948503"/>
                    </a:ext>
                  </a:extLst>
                </a:gridCol>
                <a:gridCol w="4032447">
                  <a:extLst>
                    <a:ext uri="{9D8B030D-6E8A-4147-A177-3AD203B41FA5}">
                      <a16:colId xmlns:a16="http://schemas.microsoft.com/office/drawing/2014/main" val="2346165448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1265240292"/>
                    </a:ext>
                  </a:extLst>
                </a:gridCol>
              </a:tblGrid>
              <a:tr h="47345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3252142"/>
                  </a:ext>
                </a:extLst>
              </a:tr>
              <a:tr h="47345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базе школы созданы и успешно функционируют центр естественнонаучной направленностей «Точка роста», школьный спортивный клуб, школьный информационно-библиотечный центр, центр детских инициатив. Продолжить их функционирование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Директор, заместители директора по УВР, учителя-предметники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1282012"/>
                  </a:ext>
                </a:extLst>
              </a:tr>
              <a:tr h="47345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100% педагогического состава включены в сетевые профессиональные сообщества по обмену педагогическим опытом «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Сферум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»; продолжить внедрение в использование этой платформы педагогами.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Директор, заместитель директора по УВР, учителя-предметники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163033"/>
                  </a:ext>
                </a:extLst>
              </a:tr>
              <a:tr h="47345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перспективе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школы полного дня на основе интеграции урочной и внеурочной деятельности обучающихся, программ дополнительного образования детей, включая пребывание в группах продленного дня.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Директор, заместитель директора по УВР, учителя-предметники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225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308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29982-9D3A-8C07-D589-7ABECE879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548680"/>
            <a:ext cx="8136904" cy="1080120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u="sng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УЧИТЕЛЬ. ШКОЛЬНАЯ КОМАНДА</a:t>
            </a:r>
            <a:br>
              <a:rPr kumimoji="0" lang="ru-RU" sz="1800" b="1" i="0" u="sng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sz="1800" b="1" i="0" u="none" strike="noStrike" kern="1200" cap="none" spc="0" normalizeH="0" baseline="0" noProof="0" dirty="0">
                <a:ln>
                  <a:noFill/>
                </a:ln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Цель: к 2025 году перейти из базового уровня соответствия в полный уровень соответствия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47D1F9-5BD6-8C59-EB49-414207720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1560" y="2636912"/>
            <a:ext cx="8136904" cy="3528391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ABA6C8B0-7FE3-AEB3-F885-D826906225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847591"/>
              </p:ext>
            </p:extLst>
          </p:nvPr>
        </p:nvGraphicFramePr>
        <p:xfrm>
          <a:off x="611560" y="1988840"/>
          <a:ext cx="8136904" cy="303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3626360984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995231880"/>
                    </a:ext>
                  </a:extLst>
                </a:gridCol>
                <a:gridCol w="4320480">
                  <a:extLst>
                    <a:ext uri="{9D8B030D-6E8A-4147-A177-3AD203B41FA5}">
                      <a16:colId xmlns:a16="http://schemas.microsoft.com/office/drawing/2014/main" val="33911805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485800531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8128098"/>
                  </a:ext>
                </a:extLst>
              </a:tr>
              <a:tr h="47165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Продолжить обучение педагогов по программам повышения квалификации по инструментам ЦОС, размещенным в Федеральном реестре дополнительных профессиональных программ педагогического образования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Заместители директора по УВР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3038009"/>
                  </a:ext>
                </a:extLst>
              </a:tr>
              <a:tr h="47165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Запланировано обеспечить охват диагностикой профессиональных компетенций не менее 80 % учителей;</a:t>
                      </a:r>
                    </a:p>
                    <a:p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Участие педагогов в конкурсном движении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Заместители 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директора по УВР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Заместители директора по УВР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077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720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5" y="692696"/>
            <a:ext cx="7118176" cy="511256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b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Повышение качества образования в школе путем приведения в соответствие показателей процесса и показателей результатов деятельности.</a:t>
            </a:r>
            <a:b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Синхронизация всех школьных систем и проектов образования.</a:t>
            </a:r>
            <a:b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Переход образовательного учреждения на новый уровень развития в течение 3-х лет.</a:t>
            </a:r>
            <a:br>
              <a:rPr lang="ru-RU" sz="2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94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692696"/>
            <a:ext cx="7550224" cy="5616624"/>
          </a:xfrm>
        </p:spPr>
        <p:txBody>
          <a:bodyPr/>
          <a:lstStyle/>
          <a:p>
            <a:pPr marL="0" indent="0" algn="ctr" rtl="0" eaLnBrk="1" fontAlgn="t" latinLnBrk="0" hangingPunct="1">
              <a:spcBef>
                <a:spcPts val="0"/>
              </a:spcBef>
              <a:spcAft>
                <a:spcPts val="80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соответствия образовательной организации статусу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«Школа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России».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b="0" i="0" u="none" strike="noStrike" dirty="0">
                <a:effectLst/>
                <a:latin typeface="Arial" panose="020B0604020202020204" pitchFamily="34" charset="0"/>
              </a:rPr>
            </a:br>
            <a:r>
              <a:rPr lang="ru-RU" sz="2400" b="0" i="0" u="none" strike="noStrike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Сумма баллов по самодиагностике – 121</a:t>
            </a:r>
            <a:br>
              <a:rPr lang="ru-RU" sz="2400" b="0" i="0" u="none" strike="noStrike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Процент от максимального возможного балла   57,6 %</a:t>
            </a:r>
            <a:br>
              <a:rPr lang="ru-RU" sz="2400" b="0" i="0" u="none" strike="noStrike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ru-RU" sz="2400" b="0" i="0" u="none" strike="noStrike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0" i="0" u="none" strike="noStrike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- Базовый</a:t>
            </a:r>
            <a:br>
              <a:rPr lang="ru-RU" sz="1800" b="0" i="0" u="none" strike="noStrike" dirty="0">
                <a:effectLst/>
                <a:latin typeface="Arial" panose="020B0604020202020204" pitchFamily="34" charset="0"/>
              </a:rPr>
            </a:br>
            <a:endParaRPr lang="ru-RU" sz="2800" b="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98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C5A44-3E17-565E-BE6B-1BEBC81FD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836713"/>
            <a:ext cx="8136904" cy="1800200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/>
            </a:pPr>
            <a:br>
              <a:rPr kumimoji="0" lang="ru-RU" sz="2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br>
              <a:rPr kumimoji="0" lang="ru-RU" sz="2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br>
              <a:rPr kumimoji="0" lang="ru-RU" sz="2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br>
              <a:rPr kumimoji="0" lang="ru-RU" sz="2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r>
              <a:rPr kumimoji="0" lang="ru-RU" sz="2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Результаты самодиагностики МБОУ «ПСОШ №2 ПМО»</a:t>
            </a:r>
            <a:br>
              <a:rPr kumimoji="0" lang="ru-RU" sz="2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r>
              <a:rPr kumimoji="0" lang="ru-RU" sz="2000" b="1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 по магистральным направлениям.</a:t>
            </a:r>
            <a:b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DEA49C-8CF6-81E4-6F53-3BD1D8EAA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2996952"/>
            <a:ext cx="7632848" cy="3240359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0081EDCC-A989-8CCB-3AE7-F8E676979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091941"/>
              </p:ext>
            </p:extLst>
          </p:nvPr>
        </p:nvGraphicFramePr>
        <p:xfrm>
          <a:off x="611560" y="2258077"/>
          <a:ext cx="7848872" cy="4829793"/>
        </p:xfrm>
        <a:graphic>
          <a:graphicData uri="http://schemas.openxmlformats.org/drawingml/2006/table">
            <a:tbl>
              <a:tblPr firstRow="1" firstCol="1" bandRow="1"/>
              <a:tblGrid>
                <a:gridCol w="642401">
                  <a:extLst>
                    <a:ext uri="{9D8B030D-6E8A-4147-A177-3AD203B41FA5}">
                      <a16:colId xmlns:a16="http://schemas.microsoft.com/office/drawing/2014/main" val="3684982731"/>
                    </a:ext>
                  </a:extLst>
                </a:gridCol>
                <a:gridCol w="1307027">
                  <a:extLst>
                    <a:ext uri="{9D8B030D-6E8A-4147-A177-3AD203B41FA5}">
                      <a16:colId xmlns:a16="http://schemas.microsoft.com/office/drawing/2014/main" val="3462956229"/>
                    </a:ext>
                  </a:extLst>
                </a:gridCol>
                <a:gridCol w="804019">
                  <a:extLst>
                    <a:ext uri="{9D8B030D-6E8A-4147-A177-3AD203B41FA5}">
                      <a16:colId xmlns:a16="http://schemas.microsoft.com/office/drawing/2014/main" val="47252138"/>
                    </a:ext>
                  </a:extLst>
                </a:gridCol>
                <a:gridCol w="804019">
                  <a:extLst>
                    <a:ext uri="{9D8B030D-6E8A-4147-A177-3AD203B41FA5}">
                      <a16:colId xmlns:a16="http://schemas.microsoft.com/office/drawing/2014/main" val="3800381953"/>
                    </a:ext>
                  </a:extLst>
                </a:gridCol>
                <a:gridCol w="714409">
                  <a:extLst>
                    <a:ext uri="{9D8B030D-6E8A-4147-A177-3AD203B41FA5}">
                      <a16:colId xmlns:a16="http://schemas.microsoft.com/office/drawing/2014/main" val="2650184948"/>
                    </a:ext>
                  </a:extLst>
                </a:gridCol>
                <a:gridCol w="714409">
                  <a:extLst>
                    <a:ext uri="{9D8B030D-6E8A-4147-A177-3AD203B41FA5}">
                      <a16:colId xmlns:a16="http://schemas.microsoft.com/office/drawing/2014/main" val="171926025"/>
                    </a:ext>
                  </a:extLst>
                </a:gridCol>
                <a:gridCol w="714409">
                  <a:extLst>
                    <a:ext uri="{9D8B030D-6E8A-4147-A177-3AD203B41FA5}">
                      <a16:colId xmlns:a16="http://schemas.microsoft.com/office/drawing/2014/main" val="1430452706"/>
                    </a:ext>
                  </a:extLst>
                </a:gridCol>
                <a:gridCol w="714409">
                  <a:extLst>
                    <a:ext uri="{9D8B030D-6E8A-4147-A177-3AD203B41FA5}">
                      <a16:colId xmlns:a16="http://schemas.microsoft.com/office/drawing/2014/main" val="1425786102"/>
                    </a:ext>
                  </a:extLst>
                </a:gridCol>
                <a:gridCol w="716885">
                  <a:extLst>
                    <a:ext uri="{9D8B030D-6E8A-4147-A177-3AD203B41FA5}">
                      <a16:colId xmlns:a16="http://schemas.microsoft.com/office/drawing/2014/main" val="3233129733"/>
                    </a:ext>
                  </a:extLst>
                </a:gridCol>
                <a:gridCol w="716885">
                  <a:extLst>
                    <a:ext uri="{9D8B030D-6E8A-4147-A177-3AD203B41FA5}">
                      <a16:colId xmlns:a16="http://schemas.microsoft.com/office/drawing/2014/main" val="1110666896"/>
                    </a:ext>
                  </a:extLst>
                </a:gridCol>
              </a:tblGrid>
              <a:tr h="450843">
                <a:tc rowSpan="4"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ОО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Магистральные направления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2196077"/>
                  </a:ext>
                </a:extLst>
              </a:tr>
              <a:tr h="18210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Знание: качество и объективность </a:t>
                      </a:r>
                    </a:p>
                  </a:txBody>
                  <a:tcPr marL="46178" marR="461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Здоровье</a:t>
                      </a:r>
                    </a:p>
                  </a:txBody>
                  <a:tcPr marL="46178" marR="461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Творчество</a:t>
                      </a:r>
                    </a:p>
                  </a:txBody>
                  <a:tcPr marL="46178" marR="461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Воспитание</a:t>
                      </a:r>
                    </a:p>
                  </a:txBody>
                  <a:tcPr marL="46178" marR="461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Профориентация</a:t>
                      </a:r>
                    </a:p>
                  </a:txBody>
                  <a:tcPr marL="46178" marR="461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Учитель.</a:t>
                      </a:r>
                    </a:p>
                    <a:p>
                      <a:pPr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Школьные команды.</a:t>
                      </a:r>
                    </a:p>
                  </a:txBody>
                  <a:tcPr marL="46178" marR="461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Школьный климат</a:t>
                      </a:r>
                    </a:p>
                  </a:txBody>
                  <a:tcPr marL="46178" marR="461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Образовательная среда, создание условия</a:t>
                      </a:r>
                    </a:p>
                  </a:txBody>
                  <a:tcPr marL="46178" marR="46178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463336"/>
                  </a:ext>
                </a:extLst>
              </a:tr>
              <a:tr h="5760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Максимальное количество баллов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8857428"/>
                  </a:ext>
                </a:extLst>
              </a:tr>
              <a:tr h="85964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15-53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7-22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9-29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10-22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5-14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11-32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6-19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Диапазон</a:t>
                      </a:r>
                    </a:p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9-19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438094"/>
                  </a:ext>
                </a:extLst>
              </a:tr>
              <a:tr h="1122158"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</a:t>
                      </a:r>
                    </a:p>
                    <a:p>
                      <a:pPr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«ПСОШ №2 ПМО»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Базовый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Средний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  <a:tabLst>
                          <a:tab pos="1463040" algn="l"/>
                        </a:tabLst>
                      </a:pPr>
                      <a:r>
                        <a:rPr lang="ru-RU" sz="1400" kern="1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Базовый</a:t>
                      </a:r>
                      <a:endParaRPr lang="ru-RU" sz="1400" kern="1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800"/>
                        </a:spcAft>
                      </a:pPr>
                      <a:r>
                        <a:rPr lang="ru-RU" sz="1400" kern="1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Базовый </a:t>
                      </a:r>
                      <a:endParaRPr lang="ru-RU" sz="14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178" marR="46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6267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297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694240" cy="6192688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ЗНАНИЕ</a:t>
            </a:r>
            <a:b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к 2025 году перейти из базового уровня соответствия в основной уровень соответствия.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28668"/>
              </p:ext>
            </p:extLst>
          </p:nvPr>
        </p:nvGraphicFramePr>
        <p:xfrm>
          <a:off x="395536" y="1116788"/>
          <a:ext cx="8352928" cy="5677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965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8631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Повысить качество обучающихся на ГИА, ВПР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 65 %. Персонализация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ШМО, учителя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предметники, заместитель директора по УВР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4465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Изучить федеральный перечень ЭОР,</a:t>
                      </a:r>
                      <a:br>
                        <a:rPr lang="ru-RU" sz="14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</a:b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допущенных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образования, утвержденный приказом </a:t>
                      </a:r>
                      <a:r>
                        <a:rPr lang="ru-RU" sz="1400" kern="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Минпросвещения</a:t>
                      </a:r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России от 02.08.2022 № 653; 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ШМО, 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УВР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0154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Утвердить список электронных образовательных ресурсов, которые школа будет использует при реализации основных образовательных программ начального общего, основного общего, среднего общего образования, в том числе и для обучающихся с ОВЗ и инвалидностью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Директор, заместитель директора по УВР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5290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различных цифровых платформ «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ЯКласс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«Искусственный интеллект», «Мат100», «Сдам ГИА»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ШМО, учителя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предметники, заместитель директора по УВР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941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перспективе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Углубленное изучение одного или более предметов не менее чем в одном классе со 2 по 9 класс.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Руководители ШМО, учителя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предметники, заместитель директора по УВР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54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692696"/>
            <a:ext cx="7848872" cy="5832649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ПРОФОРИЕНТАЦИЯ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к 2025 году перейти из среднего уровня соответствия в полный уровень соответствия.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solidFill>
                  <a:srgbClr val="FFFFFF"/>
                </a:solidFill>
                <a:effectLst/>
                <a:latin typeface="Times New Roman"/>
                <a:cs typeface="Times New Roman"/>
              </a:rPr>
              <a:t>№</a:t>
            </a:r>
            <a:br>
              <a:rPr lang="ru-RU" sz="1600" b="0" dirty="0">
                <a:effectLst/>
                <a:latin typeface="Arial"/>
              </a:rPr>
            </a:b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404786"/>
              </p:ext>
            </p:extLst>
          </p:nvPr>
        </p:nvGraphicFramePr>
        <p:xfrm>
          <a:off x="755576" y="1916832"/>
          <a:ext cx="7848872" cy="487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951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исполнения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951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Экскурсии на предприятия округа, края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 директора по ВР, классные руководители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9516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 в проекте «Билет в будущее»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ВР, классные руководители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223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>
                          <a:tab pos="630555" algn="l"/>
                        </a:tabLst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Профориентационные блоки («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ПроеКТОриЯ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профориентационные онлайн-марафоны на различных платформах, тематические классные часы).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моделирующих профессиональных пробах (онлайн) и тестированиях, посещение обучающимися профессиональных проб на региональных площадках;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ВР, классные руководители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20294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630555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Заключение соглашений с региональными предприятиями/ организациями, оказывающими содействие в реализации профориентационных мероприятий.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Директор, зам директора по УВР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364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76672"/>
            <a:ext cx="6019071" cy="360040"/>
          </a:xfrm>
        </p:spPr>
        <p:txBody>
          <a:bodyPr/>
          <a:lstStyle/>
          <a:p>
            <a:pPr marL="45720" lvl="0" indent="0" algn="ctr">
              <a:lnSpc>
                <a:spcPts val="2040"/>
              </a:lnSpc>
              <a:spcBef>
                <a:spcPts val="1835"/>
              </a:spcBef>
              <a:spcAft>
                <a:spcPts val="1155"/>
              </a:spcAft>
              <a:buNone/>
            </a:pPr>
            <a:r>
              <a:rPr lang="ru-RU" sz="20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Times New Roman"/>
                <a:ea typeface="Times New Roman"/>
                <a:cs typeface="Times New Roman"/>
              </a:rPr>
              <a:t>ВОСПИТАНИЕ</a:t>
            </a:r>
            <a:br>
              <a:rPr lang="ru-RU" sz="700" dirty="0">
                <a:solidFill>
                  <a:prstClr val="black">
                    <a:lumMod val="75000"/>
                    <a:lumOff val="25000"/>
                  </a:prstClr>
                </a:solidFill>
                <a:effectLst/>
                <a:latin typeface="Calibri"/>
                <a:ea typeface="Times New Roman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980728"/>
            <a:ext cx="7461448" cy="518457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к 2025 году перейти из базового уровня соответствия в полный уровень соответствия.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411642"/>
              </p:ext>
            </p:extLst>
          </p:nvPr>
        </p:nvGraphicFramePr>
        <p:xfrm>
          <a:off x="683568" y="1700808"/>
          <a:ext cx="7848872" cy="5168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03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847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школе функционирует военно-патриотический клуб «Отчество» и 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РДДМ «Движение первых»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учащиеся начальных классов принимают участие в проекте «Орлята России», планируется продолжить работу по этим направлениям;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Заместители директора по УВР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Введены в штат должности: «Советник директора по воспитанию», «Педагог-психолог»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Пополнение музейной стены «История школы» памятными фотографиями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ВР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Запланировано продумать школьную символику (флаг школы, гимн школы.), для этого запланирован конкурс на лучший эскиз флага школы и текста школьного гимна.;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ВР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1567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Доработать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общую концепцию организации </a:t>
                      </a:r>
                      <a:r>
                        <a:rPr lang="ru-RU" sz="1400" baseline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внутришкольного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пространства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Заместители директора по УВР и ВР, педагог-психолог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71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764704"/>
            <a:ext cx="6512511" cy="4959424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</a:t>
            </a:r>
            <a:b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к 2025 году перейти из базового уровня соответствия в полный уровень соответствия</a:t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4510952"/>
              </p:ext>
            </p:extLst>
          </p:nvPr>
        </p:nvGraphicFramePr>
        <p:xfrm>
          <a:off x="827584" y="2060848"/>
          <a:ext cx="6628944" cy="277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5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667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школьного пресс-центра «Все о нас» (газета)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ВР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Расширение участия в конкурсном движении (фестивалях, конкурсах,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олимпиадах, выставках, конференциях различного уровня)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Заместители директора по ВР и УВР, классные руководители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Увеличить долю обучающихся, охваченных дополнительным образованием в общей численности обучающихся, до 77 %;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Заместители директора по ВР</a:t>
                      </a:r>
                    </a:p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0689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1" y="404664"/>
            <a:ext cx="7694240" cy="5110504"/>
          </a:xfrm>
        </p:spPr>
        <p:txBody>
          <a:bodyPr/>
          <a:lstStyle/>
          <a:p>
            <a:pPr marL="0" indent="0" algn="ctr">
              <a:buNone/>
            </a:pP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ЗДОРОВЬЕ</a:t>
            </a:r>
            <a:b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к 2025 году перейти из базового уровня соответствия в полный уровень соответствия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474141"/>
              </p:ext>
            </p:extLst>
          </p:nvPr>
        </p:nvGraphicFramePr>
        <p:xfrm>
          <a:off x="755576" y="1342832"/>
          <a:ext cx="7673067" cy="5395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13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92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57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Продолжить работу ШСК «Личный доктор», увеличить виды спортивных кружков до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ВР, учитель физической культуры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Продолжить участие в фестивале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ВФСК «ГТО» (довести количество обучающихся, имеющих значки ГТО, до 40 %)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Учитель физической культуры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Продолжить просветительскую работу по ЗОЖ,  профилактике </a:t>
                      </a:r>
                      <a:r>
                        <a:rPr lang="ru-RU" sz="1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табакокурения</a:t>
                      </a: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употребления спиртных напитков, наркомании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Заместитель директора по ВР, педагог-психолог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627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+mj-lt"/>
                        <a:buNone/>
                        <a:tabLst>
                          <a:tab pos="0" algn="l"/>
                          <a:tab pos="630238" algn="l"/>
                          <a:tab pos="900113" algn="l"/>
                          <a:tab pos="1260475" algn="l"/>
                        </a:tabLst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Обеспечить долю обучающихся, постоянно посещающих занятия дополнительных образовательных услуг в области физической культуры и спорта не менее 30 %.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Директор, заместитель директора по ВР, учитель физической культуры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7480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Доступность спортивной инфраструктуры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Директор. Заместитель директора по УВР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7432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2023-2025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зоны отдыха и психологической разгрузки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Директор. Педагог-психолог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654614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1170</Words>
  <Application>Microsoft Office PowerPoint</Application>
  <PresentationFormat>Экран (4:3)</PresentationFormat>
  <Paragraphs>215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МБОУ «ПСОШ №2 ПМО»  «Школа Минпросвещения России «Перспективный профиль  МБОУ «ПСОШ №2 ПМО» повышения качества образования»</vt:lpstr>
      <vt:lpstr>ЗАДАЧИ:   1. Повышение качества образования в школе путем приведения в соответствие показателей процесса и показателей результатов деятельности. 2. Синхронизация всех школьных систем и проектов образования. 3. Переход образовательного учреждения на новый уровень развития в течение 3-х лет. </vt:lpstr>
      <vt:lpstr>Уровень соответствия образовательной организации статусу  «Школа Минпросвещения России».    Сумма баллов по самодиагностике – 121  Процент от максимального возможного балла   57,6 %  Уровень - Базовый </vt:lpstr>
      <vt:lpstr>    Результаты самодиагностики МБОУ «ПСОШ №2 ПМО»  по магистральным направлениям. </vt:lpstr>
      <vt:lpstr>ЗНАНИЕ Цель: к 2025 году перейти из базового уровня соответствия в основной уровень соответствия. </vt:lpstr>
      <vt:lpstr>ПРОФОРИЕНТАЦИЯ  Цель: к 2025 году перейти из среднего уровня соответствия в полный уровень соответствия. № </vt:lpstr>
      <vt:lpstr>ВОСПИТАНИЕ </vt:lpstr>
      <vt:lpstr>ТВОРЧЕСТВО  Цель: к 2025 году перейти из базового уровня соответствия в полный уровень соответствия  </vt:lpstr>
      <vt:lpstr>ЗДОРОВЬЕ Цель: к 2025 году перейти из базового уровня соответствия в полный уровень соответствия  </vt:lpstr>
      <vt:lpstr> ШКОЛЬНЫЙ КЛИМАТ Цель: к 2025 году перейти из базового уровня соответствия в полный уровень соответствия</vt:lpstr>
      <vt:lpstr>ОБРАЗОВАТЕЛЬНАЯ СРЕДА Цель: к 2025 году перейти из базового уровня соответствия в полный уровень соответствия</vt:lpstr>
      <vt:lpstr>УЧИТЕЛЬ. ШКОЛЬНАЯ КОМАНДА Цель: к 2025 году перейти из базового уровня соответствия в полный уровень соответствия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</dc:creator>
  <cp:lastModifiedBy>Пользователь</cp:lastModifiedBy>
  <cp:revision>32</cp:revision>
  <dcterms:created xsi:type="dcterms:W3CDTF">2023-02-18T05:59:44Z</dcterms:created>
  <dcterms:modified xsi:type="dcterms:W3CDTF">2023-09-14T03:17:57Z</dcterms:modified>
</cp:coreProperties>
</file>